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513" autoAdjust="0"/>
    <p:restoredTop sz="95623" autoAdjust="0"/>
  </p:normalViewPr>
  <p:slideViewPr>
    <p:cSldViewPr>
      <p:cViewPr varScale="1">
        <p:scale>
          <a:sx n="40" d="100"/>
          <a:sy n="40" d="100"/>
        </p:scale>
        <p:origin x="100" y="7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Analyst\Accenture%20Virual%20Internship\Data%20Visualization\Reactions_Cleaned_V3_Vi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Top 5 Content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C-4233-B828-4FEEE4636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75699272"/>
        <c:axId val="575700584"/>
      </c:barChart>
      <c:catAx>
        <c:axId val="575699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700584"/>
        <c:crosses val="autoZero"/>
        <c:auto val="1"/>
        <c:lblAlgn val="ctr"/>
        <c:lblOffset val="100"/>
        <c:noMultiLvlLbl val="0"/>
      </c:catAx>
      <c:valAx>
        <c:axId val="57570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99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Top 5 Categories Percentage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Categories'!$B$19</c:f>
              <c:strCache>
                <c:ptCount val="1"/>
                <c:pt idx="0">
                  <c:v>Aggregate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F-43EA-BEDE-B0488D1EA2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F-43EA-BEDE-B0488D1EA2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2F-43EA-BEDE-B0488D1EA2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2F-43EA-BEDE-B0488D1EA20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32F-43EA-BEDE-B0488D1EA2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Categories'!$A$20:$A$24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Categories'!$B$20:$B$24</c:f>
              <c:numCache>
                <c:formatCode>0.0%</c:formatCode>
                <c:ptCount val="5"/>
                <c:pt idx="0">
                  <c:v>0.21364488751332342</c:v>
                </c:pt>
                <c:pt idx="1">
                  <c:v>0.20282370912490097</c:v>
                </c:pt>
                <c:pt idx="2">
                  <c:v>0.19761118995913202</c:v>
                </c:pt>
                <c:pt idx="3">
                  <c:v>0.19589838295058795</c:v>
                </c:pt>
                <c:pt idx="4">
                  <c:v>0.19002183045205565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2F-43EA-BEDE-B0488D1EA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64200" y="1840510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Category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115300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54410" y="11824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0967545" y="1949762"/>
            <a:ext cx="5677467" cy="10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Animal, Science and Healthy Living are the 3 most popular categories of Social Buzz. These shows that most uses are interested in </a:t>
            </a:r>
            <a:r>
              <a:rPr lang="en-US" sz="2000" b="1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Nature, Facts, and Wellness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E62C9D-0F08-4068-AF12-50889A0B14F4}"/>
              </a:ext>
            </a:extLst>
          </p:cNvPr>
          <p:cNvSpPr txBox="1"/>
          <p:nvPr/>
        </p:nvSpPr>
        <p:spPr>
          <a:xfrm>
            <a:off x="10972800" y="15804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A28AC65-6AE8-4955-9F94-1059E17651AF}"/>
              </a:ext>
            </a:extLst>
          </p:cNvPr>
          <p:cNvSpPr txBox="1"/>
          <p:nvPr/>
        </p:nvSpPr>
        <p:spPr>
          <a:xfrm>
            <a:off x="10967545" y="4771383"/>
            <a:ext cx="5677467" cy="146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From 16 categories of Social Buzz, they can increase its market share by </a:t>
            </a:r>
            <a:r>
              <a:rPr lang="en-US" sz="2000" b="1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pushing campaigns </a:t>
            </a: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in the </a:t>
            </a:r>
            <a:r>
              <a:rPr lang="en-US" sz="2000" b="1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lines of the top  5 categories</a:t>
            </a: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 that has been identified directly translating to </a:t>
            </a:r>
            <a:r>
              <a:rPr lang="en-US" sz="2000" b="1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increase in revenue</a:t>
            </a: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95104-9BAF-48D6-8A49-DE7043EAA0E2}"/>
              </a:ext>
            </a:extLst>
          </p:cNvPr>
          <p:cNvSpPr txBox="1"/>
          <p:nvPr/>
        </p:nvSpPr>
        <p:spPr>
          <a:xfrm>
            <a:off x="10972800" y="44020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F9AE4F61-705E-43E1-BFF6-B842DFC9B463}"/>
              </a:ext>
            </a:extLst>
          </p:cNvPr>
          <p:cNvSpPr txBox="1"/>
          <p:nvPr/>
        </p:nvSpPr>
        <p:spPr>
          <a:xfrm>
            <a:off x="10967545" y="7244247"/>
            <a:ext cx="5677467" cy="146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analysis is very insightful but it is time to take the next step into analyzing large real-time data sets of the of the Social Buzz Platform and the content business. </a:t>
            </a:r>
            <a:r>
              <a:rPr lang="en-US" sz="2000" b="1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Accenture will show you how to do this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848C4D-29EA-4556-9839-7F6736443CE7}"/>
              </a:ext>
            </a:extLst>
          </p:cNvPr>
          <p:cNvSpPr txBox="1"/>
          <p:nvPr/>
        </p:nvSpPr>
        <p:spPr>
          <a:xfrm>
            <a:off x="10972800" y="687491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STEPS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75971" y="690572"/>
            <a:ext cx="5036754" cy="7963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120820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304800" y="8254996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1471" y="-419100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927179" y="3294522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770802" y="7048140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393" y="0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025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7BAA61-AA1B-4700-B797-3FD4EB6B1C25}"/>
              </a:ext>
            </a:extLst>
          </p:cNvPr>
          <p:cNvSpPr txBox="1"/>
          <p:nvPr/>
        </p:nvSpPr>
        <p:spPr>
          <a:xfrm>
            <a:off x="8782194" y="2631843"/>
            <a:ext cx="681979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/>
              <a:t>Social Buzz is a fast growing platform where content taking  center stage. Social Buzz emphasizes content by keeping all users anonymous, only tracking user reactions on every piece of content. </a:t>
            </a:r>
          </a:p>
          <a:p>
            <a:pPr algn="ctr"/>
            <a:endParaRPr lang="en-US" sz="2000" b="1" dirty="0"/>
          </a:p>
          <a:p>
            <a:r>
              <a:rPr lang="en-US" sz="2000" b="1" dirty="0"/>
              <a:t>They have scaled quicker than anticipated and need the help of an advisory firm to oversee their scaling process effectively.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E45083-ECA7-43F0-B6DE-B61261B18F37}"/>
              </a:ext>
            </a:extLst>
          </p:cNvPr>
          <p:cNvSpPr txBox="1"/>
          <p:nvPr/>
        </p:nvSpPr>
        <p:spPr>
          <a:xfrm>
            <a:off x="8719949" y="5599161"/>
            <a:ext cx="7100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Accenture is doing a 3 months POC on the following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 audit of their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 analysis of their content categories that highlights the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84591" y="262066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4729354" y="-336591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11F2C-B421-411B-98A1-252F0F294F12}"/>
              </a:ext>
            </a:extLst>
          </p:cNvPr>
          <p:cNvSpPr txBox="1"/>
          <p:nvPr/>
        </p:nvSpPr>
        <p:spPr>
          <a:xfrm>
            <a:off x="2012864" y="4795485"/>
            <a:ext cx="790061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</a:t>
            </a:r>
            <a:r>
              <a:rPr lang="en-US" sz="48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100,000</a:t>
            </a:r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post per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699B5-9D85-44FE-B909-17D97474FDE1}"/>
              </a:ext>
            </a:extLst>
          </p:cNvPr>
          <p:cNvSpPr txBox="1"/>
          <p:nvPr/>
        </p:nvSpPr>
        <p:spPr>
          <a:xfrm>
            <a:off x="2012863" y="6094625"/>
            <a:ext cx="790061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How do we capitalize on this data?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0253F9-9AF3-490B-9A3C-3741189B71EA}"/>
              </a:ext>
            </a:extLst>
          </p:cNvPr>
          <p:cNvSpPr txBox="1"/>
          <p:nvPr/>
        </p:nvSpPr>
        <p:spPr>
          <a:xfrm>
            <a:off x="2004330" y="8259431"/>
            <a:ext cx="790061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What are the top 5 categories of Social Buzz’ content?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982593" y="2480603"/>
            <a:ext cx="5210175" cy="469256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570245" y="17279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163667" y="14859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601776" y="4164001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187494" y="3944127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570245" y="6672338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155963" y="6452464"/>
            <a:ext cx="2187334" cy="2123082"/>
            <a:chOff x="-23042" y="66270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26783" y="3665545"/>
            <a:ext cx="56122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2DD56B-756B-411C-AD02-34BF92A3CB95}"/>
              </a:ext>
            </a:extLst>
          </p:cNvPr>
          <p:cNvSpPr txBox="1"/>
          <p:nvPr/>
        </p:nvSpPr>
        <p:spPr>
          <a:xfrm>
            <a:off x="13655382" y="2266963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Andrew Fleming</a:t>
            </a:r>
          </a:p>
          <a:p>
            <a:pPr algn="ctr"/>
            <a:r>
              <a:rPr lang="en-US" sz="2000" dirty="0"/>
              <a:t>Chief Technical Architect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B954-C303-4023-843E-687DFCB08E8F}"/>
              </a:ext>
            </a:extLst>
          </p:cNvPr>
          <p:cNvSpPr txBox="1"/>
          <p:nvPr/>
        </p:nvSpPr>
        <p:spPr>
          <a:xfrm>
            <a:off x="13661801" y="4794859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Marcus </a:t>
            </a:r>
            <a:r>
              <a:rPr lang="en-US" sz="2000" b="1" dirty="0" err="1"/>
              <a:t>Rompton</a:t>
            </a:r>
            <a:endParaRPr lang="en-US" sz="2000" b="1" dirty="0"/>
          </a:p>
          <a:p>
            <a:pPr algn="ctr"/>
            <a:r>
              <a:rPr lang="en-US" sz="2000" dirty="0"/>
              <a:t>Senior Principle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B68CA0-5B0E-490A-A17E-1E630792BBF0}"/>
              </a:ext>
            </a:extLst>
          </p:cNvPr>
          <p:cNvSpPr txBox="1"/>
          <p:nvPr/>
        </p:nvSpPr>
        <p:spPr>
          <a:xfrm>
            <a:off x="13661801" y="7173163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Stefan Mills</a:t>
            </a:r>
          </a:p>
          <a:p>
            <a:pPr algn="ctr"/>
            <a:r>
              <a:rPr lang="en-US" sz="20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7A093-01F4-4D90-8A59-004C2B87EDA1}"/>
              </a:ext>
            </a:extLst>
          </p:cNvPr>
          <p:cNvSpPr txBox="1"/>
          <p:nvPr/>
        </p:nvSpPr>
        <p:spPr>
          <a:xfrm>
            <a:off x="3948675" y="1265347"/>
            <a:ext cx="514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ED946-DFE0-4380-A55C-FC58F7AEF13C}"/>
              </a:ext>
            </a:extLst>
          </p:cNvPr>
          <p:cNvSpPr txBox="1"/>
          <p:nvPr/>
        </p:nvSpPr>
        <p:spPr>
          <a:xfrm>
            <a:off x="5592696" y="2976734"/>
            <a:ext cx="443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55BB76-C85E-475F-B4DE-753B404E90F9}"/>
              </a:ext>
            </a:extLst>
          </p:cNvPr>
          <p:cNvSpPr txBox="1"/>
          <p:nvPr/>
        </p:nvSpPr>
        <p:spPr>
          <a:xfrm>
            <a:off x="7455943" y="4590750"/>
            <a:ext cx="514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8B33D8-73F7-4D73-A1B5-6BC08A4227BF}"/>
              </a:ext>
            </a:extLst>
          </p:cNvPr>
          <p:cNvSpPr txBox="1"/>
          <p:nvPr/>
        </p:nvSpPr>
        <p:spPr>
          <a:xfrm>
            <a:off x="9283882" y="6229577"/>
            <a:ext cx="514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3F5106-5ED8-4B98-9CA0-8BA281ED30D0}"/>
              </a:ext>
            </a:extLst>
          </p:cNvPr>
          <p:cNvSpPr txBox="1"/>
          <p:nvPr/>
        </p:nvSpPr>
        <p:spPr>
          <a:xfrm>
            <a:off x="11175828" y="7885580"/>
            <a:ext cx="6130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Uncovering Insight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226B9C-95A4-406B-8B50-EA07C4DA2D73}"/>
              </a:ext>
            </a:extLst>
          </p:cNvPr>
          <p:cNvSpPr txBox="1"/>
          <p:nvPr/>
        </p:nvSpPr>
        <p:spPr>
          <a:xfrm>
            <a:off x="2342114" y="3766915"/>
            <a:ext cx="28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41782-BA1E-4591-AAF6-0C76212464E5}"/>
              </a:ext>
            </a:extLst>
          </p:cNvPr>
          <p:cNvSpPr txBox="1"/>
          <p:nvPr/>
        </p:nvSpPr>
        <p:spPr>
          <a:xfrm>
            <a:off x="7328364" y="3796997"/>
            <a:ext cx="28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1897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264B6-3BFD-425A-AF13-4F6C76CC3CF9}"/>
              </a:ext>
            </a:extLst>
          </p:cNvPr>
          <p:cNvSpPr txBox="1"/>
          <p:nvPr/>
        </p:nvSpPr>
        <p:spPr>
          <a:xfrm>
            <a:off x="12877800" y="3796997"/>
            <a:ext cx="28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63E05-B8D1-43F9-A357-4CFEAE2C16B5}"/>
              </a:ext>
            </a:extLst>
          </p:cNvPr>
          <p:cNvSpPr txBox="1"/>
          <p:nvPr/>
        </p:nvSpPr>
        <p:spPr>
          <a:xfrm>
            <a:off x="2342114" y="4816084"/>
            <a:ext cx="2889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 Unique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C6F0DD-6DF2-4527-BADE-8B574B48E893}"/>
              </a:ext>
            </a:extLst>
          </p:cNvPr>
          <p:cNvSpPr txBox="1"/>
          <p:nvPr/>
        </p:nvSpPr>
        <p:spPr>
          <a:xfrm>
            <a:off x="7330991" y="4523100"/>
            <a:ext cx="288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 Reaction to “Animal” 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903392-5AC0-4B4A-B321-6E717EB3378A}"/>
              </a:ext>
            </a:extLst>
          </p:cNvPr>
          <p:cNvSpPr txBox="1"/>
          <p:nvPr/>
        </p:nvSpPr>
        <p:spPr>
          <a:xfrm>
            <a:off x="12752983" y="4830876"/>
            <a:ext cx="2889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Month with 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382" y="8210991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159083" y="49778"/>
            <a:ext cx="17128918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4814260" y="49778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B3483D3B-73FD-43EE-9A87-607733EEF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115238"/>
              </p:ext>
            </p:extLst>
          </p:nvPr>
        </p:nvGraphicFramePr>
        <p:xfrm>
          <a:off x="4785930" y="2232790"/>
          <a:ext cx="9524999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0" name="Group 10"/>
          <p:cNvGrpSpPr/>
          <p:nvPr/>
        </p:nvGrpSpPr>
        <p:grpSpPr>
          <a:xfrm rot="1153642">
            <a:off x="1225442" y="6863298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226" y="823332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79499" y="6137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4805076" y="-114300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1425265" y="7004900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16CC98E5-CD9C-411E-87D0-AFC50BA07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683557"/>
              </p:ext>
            </p:extLst>
          </p:nvPr>
        </p:nvGraphicFramePr>
        <p:xfrm>
          <a:off x="4800601" y="2324100"/>
          <a:ext cx="8516672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333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user</cp:lastModifiedBy>
  <cp:revision>35</cp:revision>
  <dcterms:created xsi:type="dcterms:W3CDTF">2006-08-16T00:00:00Z</dcterms:created>
  <dcterms:modified xsi:type="dcterms:W3CDTF">2023-12-16T11:32:11Z</dcterms:modified>
  <dc:identifier>DAEhDyfaYKE</dc:identifier>
</cp:coreProperties>
</file>